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97" r:id="rId6"/>
    <p:sldId id="265" r:id="rId7"/>
    <p:sldId id="307" r:id="rId8"/>
    <p:sldId id="299" r:id="rId9"/>
    <p:sldId id="301" r:id="rId10"/>
    <p:sldId id="264" r:id="rId11"/>
    <p:sldId id="303" r:id="rId12"/>
    <p:sldId id="258" r:id="rId13"/>
    <p:sldId id="306" r:id="rId14"/>
    <p:sldId id="305" r:id="rId15"/>
    <p:sldId id="259" r:id="rId16"/>
    <p:sldId id="260" r:id="rId17"/>
    <p:sldId id="261" r:id="rId18"/>
    <p:sldId id="309" r:id="rId19"/>
    <p:sldId id="311" r:id="rId20"/>
    <p:sldId id="313" r:id="rId21"/>
    <p:sldId id="315" r:id="rId22"/>
    <p:sldId id="317" r:id="rId23"/>
    <p:sldId id="26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319" r:id="rId46"/>
    <p:sldId id="318" r:id="rId47"/>
    <p:sldId id="294" r:id="rId48"/>
    <p:sldId id="295" r:id="rId49"/>
    <p:sldId id="296" r:id="rId5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0A4C5F76-5A50-4C2E-956D-5BFBFA97B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B6521B49-7FD5-4553-B7A4-3B9F4E533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F049199-EAC1-49D0-B0A7-48654F69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0A80CA2-B7F2-4685-AA7F-163420E1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F1562A2-F481-4B2B-A1DF-4F83F8E9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4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BCEBD5B7-C1F9-4D73-946B-93908777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603768F9-17A9-487E-A43A-CAA151AB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3494FB3B-7973-419C-BA38-AC4B61FC4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B02B2AF7-8D2A-4C10-8DCC-57B9C7647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87E5BDE3-6B15-4D4D-B041-A65A2FBD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791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F190FD0A-B8AA-4BB7-A815-13E1DFB58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5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7F8D57A9-18BF-4548-82F4-E877A88C8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8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2B6E106E-2F6A-471C-9821-51E53154F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7CCED5F3-E235-4D13-8091-F60AABA9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34C03F6B-FE4A-4636-BC39-1CCA89B5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0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6B8F128C-FEE7-483C-A096-0BD5E9C25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76255A0D-48FB-405B-8066-FC047CF147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C0C718E1-310C-4C36-B506-DDA61EEA9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F997748B-48F4-44BB-AB1A-E458AFDA6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A717FFD8-3B86-4DF3-B8C3-0D974515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28109892-9A5E-4312-9179-B19ADE5E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70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A54B8B1-E2F2-4021-94B1-38B50F5F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6DD580C9-6832-4FBA-9AB9-E3650F98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1B568D82-D96A-4767-8EB5-59705C1A2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B12E903B-A8F6-45E4-8CDF-46075ED2A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A754C1C2-C971-422C-A1B0-6A57E734E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AEF60E7E-8C71-49B4-A505-F9D264DE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3AF73885-00A0-4ACB-95F8-A22877BA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3A32D1B4-9D2B-41D6-B6A6-FEA8516C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55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36B6304-AB78-48EF-9F7E-1851FD84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F65F19C6-2A89-4C11-B51B-1FB41E9F2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B2062DDC-BB18-446D-9B10-7FD48C98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4431E6C4-8899-42E3-B388-B6799646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46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008A15AF-D0BC-42AD-83A9-4B9EE568F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60AF7365-AA85-40B2-AB69-2FBD866A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F9B82F69-8277-4A31-8BBE-4808BDC3F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824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28A125AF-EE00-4677-8318-10F83D5A6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80463D12-91FD-4EFB-BBE6-4112F477D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C487D269-1FCA-4E34-A16B-EAE6BBB61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5C082422-195E-4D16-AA5F-E90784890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2F9F1063-3E71-4B3A-BCAC-86959A613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29EAE5E7-FEC1-4669-8D86-9CABA439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48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C4DB16B-76EA-4390-853B-C4E897D6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E2D771D8-F5C1-4259-8F94-7E1119369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91AC5957-480A-40E3-A3C2-CF2C805DB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87317A4F-B21C-492B-93C8-E60431A8F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5ACE31B8-DE57-4EEE-BA67-E94D0665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7AF02C6F-C2D5-4D8C-B9DD-7B1AA804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587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8C0B861-1EE7-40A0-B730-819D9D508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9CA55190-2F6B-42BF-BAC5-B294C8660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616C92B-8091-4917-BF55-9607049C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980FB3B4-A9D6-4B9A-890F-43B93F46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AB0CA53E-3B01-484D-8073-97564CDA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548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C8ADCC86-78D8-4170-BB92-CE2336DD4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15C306C5-CE5D-42AF-B70C-0D8E62167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44679562-2166-43A3-ACF9-D8DB1DB4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C1B9433-3164-4925-B1B3-B112D1CA0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3073EE2-1BEE-4F0E-8471-A76C611B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076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0A4C5F76-5A50-4C2E-956D-5BFBFA97B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B6521B49-7FD5-4553-B7A4-3B9F4E533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F049199-EAC1-49D0-B0A7-48654F69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0A80CA2-B7F2-4685-AA7F-163420E1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F1562A2-F481-4B2B-A1DF-4F83F8E9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479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BCEBD5B7-C1F9-4D73-946B-93908777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603768F9-17A9-487E-A43A-CAA151AB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3494FB3B-7973-419C-BA38-AC4B61FC4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B02B2AF7-8D2A-4C10-8DCC-57B9C7647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87E5BDE3-6B15-4D4D-B041-A65A2FBD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4414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F190FD0A-B8AA-4BB7-A815-13E1DFB58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5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7F8D57A9-18BF-4548-82F4-E877A88C8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8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2B6E106E-2F6A-471C-9821-51E53154F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7CCED5F3-E235-4D13-8091-F60AABA9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34C03F6B-FE4A-4636-BC39-1CCA89B5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9514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6B8F128C-FEE7-483C-A096-0BD5E9C25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76255A0D-48FB-405B-8066-FC047CF147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C0C718E1-310C-4C36-B506-DDA61EEA9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F997748B-48F4-44BB-AB1A-E458AFDA6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A717FFD8-3B86-4DF3-B8C3-0D974515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28109892-9A5E-4312-9179-B19ADE5E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7361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A54B8B1-E2F2-4021-94B1-38B50F5F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6DD580C9-6832-4FBA-9AB9-E3650F98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1B568D82-D96A-4767-8EB5-59705C1A2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B12E903B-A8F6-45E4-8CDF-46075ED2A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A754C1C2-C971-422C-A1B0-6A57E734E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AEF60E7E-8C71-49B4-A505-F9D264DE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3AF73885-00A0-4ACB-95F8-A22877BA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3A32D1B4-9D2B-41D6-B6A6-FEA8516C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6086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36B6304-AB78-48EF-9F7E-1851FD84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F65F19C6-2A89-4C11-B51B-1FB41E9F2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B2062DDC-BB18-446D-9B10-7FD48C98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4431E6C4-8899-42E3-B388-B6799646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6670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008A15AF-D0BC-42AD-83A9-4B9EE568F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60AF7365-AA85-40B2-AB69-2FBD866A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F9B82F69-8277-4A31-8BBE-4808BDC3F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94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28A125AF-EE00-4677-8318-10F83D5A6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80463D12-91FD-4EFB-BBE6-4112F477D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4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C487D269-1FCA-4E34-A16B-EAE6BBB61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5C082422-195E-4D16-AA5F-E90784890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2F9F1063-3E71-4B3A-BCAC-86959A613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29EAE5E7-FEC1-4669-8D86-9CABA439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042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C4DB16B-76EA-4390-853B-C4E897D6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E2D771D8-F5C1-4259-8F94-7E1119369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4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91AC5957-480A-40E3-A3C2-CF2C805DB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87317A4F-B21C-492B-93C8-E60431A8F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5ACE31B8-DE57-4EEE-BA67-E94D0665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7AF02C6F-C2D5-4D8C-B9DD-7B1AA804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5184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8C0B861-1EE7-40A0-B730-819D9D508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9CA55190-2F6B-42BF-BAC5-B294C8660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616C92B-8091-4917-BF55-9607049C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980FB3B4-A9D6-4B9A-890F-43B93F46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AB0CA53E-3B01-484D-8073-97564CDA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2121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C8ADCC86-78D8-4170-BB92-CE2336DD4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15C306C5-CE5D-42AF-B70C-0D8E62167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44679562-2166-43A3-ACF9-D8DB1DB4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C1B9433-3164-4925-B1B3-B112D1CA0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3073EE2-1BEE-4F0E-8471-A76C611B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9032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0A4C5F76-5A50-4C2E-956D-5BFBFA97B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B6521B49-7FD5-4553-B7A4-3B9F4E533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F049199-EAC1-49D0-B0A7-48654F69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0A80CA2-B7F2-4685-AA7F-163420E1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F1562A2-F481-4B2B-A1DF-4F83F8E9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8284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BCEBD5B7-C1F9-4D73-946B-93908777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603768F9-17A9-487E-A43A-CAA151AB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3494FB3B-7973-419C-BA38-AC4B61FC4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B02B2AF7-8D2A-4C10-8DCC-57B9C7647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87E5BDE3-6B15-4D4D-B041-A65A2FBD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9869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F190FD0A-B8AA-4BB7-A815-13E1DFB58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7F8D57A9-18BF-4548-82F4-E877A88C8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2B6E106E-2F6A-471C-9821-51E53154F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7CCED5F3-E235-4D13-8091-F60AABA9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34C03F6B-FE4A-4636-BC39-1CCA89B5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938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6B8F128C-FEE7-483C-A096-0BD5E9C25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76255A0D-48FB-405B-8066-FC047CF147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C0C718E1-310C-4C36-B506-DDA61EEA9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F997748B-48F4-44BB-AB1A-E458AFDA6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A717FFD8-3B86-4DF3-B8C3-0D974515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28109892-9A5E-4312-9179-B19ADE5E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4276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A54B8B1-E2F2-4021-94B1-38B50F5F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6DD580C9-6832-4FBA-9AB9-E3650F98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1B568D82-D96A-4767-8EB5-59705C1A2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B12E903B-A8F6-45E4-8CDF-46075ED2A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A754C1C2-C971-422C-A1B0-6A57E734E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AEF60E7E-8C71-49B4-A505-F9D264DE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3AF73885-00A0-4ACB-95F8-A22877BA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3A32D1B4-9D2B-41D6-B6A6-FEA8516C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838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36B6304-AB78-48EF-9F7E-1851FD84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F65F19C6-2A89-4C11-B51B-1FB41E9F2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B2062DDC-BB18-446D-9B10-7FD48C98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4431E6C4-8899-42E3-B388-B6799646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017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008A15AF-D0BC-42AD-83A9-4B9EE568F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60AF7365-AA85-40B2-AB69-2FBD866A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F9B82F69-8277-4A31-8BBE-4808BDC3F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453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28A125AF-EE00-4677-8318-10F83D5A6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80463D12-91FD-4EFB-BBE6-4112F477D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C487D269-1FCA-4E34-A16B-EAE6BBB61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5C082422-195E-4D16-AA5F-E90784890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2F9F1063-3E71-4B3A-BCAC-86959A613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29EAE5E7-FEC1-4669-8D86-9CABA439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56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C4DB16B-76EA-4390-853B-C4E897D6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E2D771D8-F5C1-4259-8F94-7E1119369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91AC5957-480A-40E3-A3C2-CF2C805DB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87317A4F-B21C-492B-93C8-E60431A8F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5ACE31B8-DE57-4EEE-BA67-E94D0665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7AF02C6F-C2D5-4D8C-B9DD-7B1AA804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262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8C0B861-1EE7-40A0-B730-819D9D508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9CA55190-2F6B-42BF-BAC5-B294C8660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616C92B-8091-4917-BF55-9607049C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980FB3B4-A9D6-4B9A-890F-43B93F46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AB0CA53E-3B01-484D-8073-97564CDA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3209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C8ADCC86-78D8-4170-BB92-CE2336DD4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15C306C5-CE5D-42AF-B70C-0D8E62167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44679562-2166-43A3-ACF9-D8DB1DB4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C1B9433-3164-4925-B1B3-B112D1CA0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3073EE2-1BEE-4F0E-8471-A76C611B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3995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0A4C5F76-5A50-4C2E-956D-5BFBFA97B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B6521B49-7FD5-4553-B7A4-3B9F4E533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F049199-EAC1-49D0-B0A7-48654F69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0A80CA2-B7F2-4685-AA7F-163420E1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F1562A2-F481-4B2B-A1DF-4F83F8E9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006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BCEBD5B7-C1F9-4D73-946B-93908777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603768F9-17A9-487E-A43A-CAA151ABD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3494FB3B-7973-419C-BA38-AC4B61FC4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B02B2AF7-8D2A-4C10-8DCC-57B9C7647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87E5BDE3-6B15-4D4D-B041-A65A2FBD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906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F190FD0A-B8AA-4BB7-A815-13E1DFB58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7F8D57A9-18BF-4548-82F4-E877A88C8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2B6E106E-2F6A-471C-9821-51E53154F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7CCED5F3-E235-4D13-8091-F60AABA9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34C03F6B-FE4A-4636-BC39-1CCA89B5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2815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6B8F128C-FEE7-483C-A096-0BD5E9C25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76255A0D-48FB-405B-8066-FC047CF147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C0C718E1-310C-4C36-B506-DDA61EEA9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F997748B-48F4-44BB-AB1A-E458AFDA6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A717FFD8-3B86-4DF3-B8C3-0D974515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28109892-9A5E-4312-9179-B19ADE5E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3071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A54B8B1-E2F2-4021-94B1-38B50F5F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6DD580C9-6832-4FBA-9AB9-E3650F98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1B568D82-D96A-4767-8EB5-59705C1A2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B12E903B-A8F6-45E4-8CDF-46075ED2A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A754C1C2-C971-422C-A1B0-6A57E734E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AEF60E7E-8C71-49B4-A505-F9D264DE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3AF73885-00A0-4ACB-95F8-A22877BA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3A32D1B4-9D2B-41D6-B6A6-FEA8516C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8337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36B6304-AB78-48EF-9F7E-1851FD84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F65F19C6-2A89-4C11-B51B-1FB41E9F2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B2062DDC-BB18-446D-9B10-7FD48C98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4431E6C4-8899-42E3-B388-B6799646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59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008A15AF-D0BC-42AD-83A9-4B9EE568F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60AF7365-AA85-40B2-AB69-2FBD866A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F9B82F69-8277-4A31-8BBE-4808BDC3F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9741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28A125AF-EE00-4677-8318-10F83D5A6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80463D12-91FD-4EFB-BBE6-4112F477D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C487D269-1FCA-4E34-A16B-EAE6BBB61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5C082422-195E-4D16-AA5F-E90784890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2F9F1063-3E71-4B3A-BCAC-86959A613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29EAE5E7-FEC1-4669-8D86-9CABA439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1308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C4DB16B-76EA-4390-853B-C4E897D6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E2D771D8-F5C1-4259-8F94-7E1119369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91AC5957-480A-40E3-A3C2-CF2C805DB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87317A4F-B21C-492B-93C8-E60431A8F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5ACE31B8-DE57-4EEE-BA67-E94D0665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7AF02C6F-C2D5-4D8C-B9DD-7B1AA804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3522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8C0B861-1EE7-40A0-B730-819D9D508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9CA55190-2F6B-42BF-BAC5-B294C8660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616C92B-8091-4917-BF55-9607049C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980FB3B4-A9D6-4B9A-890F-43B93F46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AB0CA53E-3B01-484D-8073-97564CDA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7519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C8ADCC86-78D8-4170-BB92-CE2336DD4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15C306C5-CE5D-42AF-B70C-0D8E62167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44679562-2166-43A3-ACF9-D8DB1DB4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5C1B9433-3164-4925-B1B3-B112D1CA0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3073EE2-1BEE-4F0E-8471-A76C611B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02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21/04/2026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51CCB07B-ACBF-4EA9-BA27-F931E01A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4632D4C2-63A0-4E5C-92DA-C6F682D78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129B6A5-2B1D-4E65-B6D2-CA15E57CC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A82E9537-C548-4587-9521-524A6EB6C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31F8A34-3CC9-4D96-9BF4-04F2E6CE2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45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51CCB07B-ACBF-4EA9-BA27-F931E01A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4632D4C2-63A0-4E5C-92DA-C6F682D78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129B6A5-2B1D-4E65-B6D2-CA15E57CC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A82E9537-C548-4587-9521-524A6EB6C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31F8A34-3CC9-4D96-9BF4-04F2E6CE2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89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51CCB07B-ACBF-4EA9-BA27-F931E01A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4632D4C2-63A0-4E5C-92DA-C6F682D78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129B6A5-2B1D-4E65-B6D2-CA15E57CC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A82E9537-C548-4587-9521-524A6EB6C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31F8A34-3CC9-4D96-9BF4-04F2E6CE2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07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51CCB07B-ACBF-4EA9-BA27-F931E01A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4632D4C2-63A0-4E5C-92DA-C6F682D78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129B6A5-2B1D-4E65-B6D2-CA15E57CC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BE1E4-336C-42EA-AC87-3C6DEB8828A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21/04/2026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A82E9537-C548-4587-9521-524A6EB6C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31F8A34-3CC9-4D96-9BF4-04F2E6CE2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4EE9A-B8FF-474E-A0E5-D915E48FEDB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81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 CHE FARE</a:t>
            </a:r>
            <a:endParaRPr lang="it-IT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            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PROBLEMI</a:t>
            </a:r>
          </a:p>
          <a:p>
            <a:pPr marL="0" indent="0">
              <a:buNone/>
            </a:pP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1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ENDEMIA :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(PERMANENZA COSTANTE NELL’AMBIENTE)</a:t>
            </a:r>
          </a:p>
          <a:p>
            <a:pPr marL="0" indent="0">
              <a:buNone/>
            </a:pPr>
            <a:r>
              <a:rPr lang="it-IT" dirty="0" smtClean="0"/>
              <a:t>                            </a:t>
            </a:r>
            <a:r>
              <a:rPr lang="it-IT" b="1" dirty="0" smtClean="0"/>
              <a:t>2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 COVID :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( ASTENIA , SUSCETTIBILITA’ INFEZIONI, DEPRESSIONE IMMUNITARIA E PSICOLOGICA )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CAMPAGNE VACCINALI :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 VACCINI GENETICAMENTE MOFICATI =FARMACI PER TERAPIA GENICA CON EFFETTI AVVERSI ) 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VARIANTI DI PREOCCUPAZIONE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DANNI DA NANOPARTICELLE VACCINALI </a:t>
            </a:r>
            <a:endParaRPr 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499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  </a:t>
            </a:r>
            <a:endParaRPr lang="it-IT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268768"/>
            <a:ext cx="7643192" cy="4403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it-IT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005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DEFINIZIONE DI COVID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it-IT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MALATTIA  SISTEMICA A RISCHIO</a:t>
            </a:r>
          </a:p>
          <a:p>
            <a:pPr marL="0" indent="0">
              <a:buNone/>
            </a:pPr>
            <a:r>
              <a:rPr lang="it-IT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CRONICIZZAZIONE </a:t>
            </a:r>
            <a:endParaRPr lang="it-IT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5141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STRATEGIA TERAPEUTICA </a:t>
            </a:r>
            <a:endParaRPr lang="it-IT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1761523"/>
            <a:ext cx="5111750" cy="287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egnaposto testo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TERAPIA ANTIOSSIDANTE</a:t>
            </a:r>
          </a:p>
          <a:p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FITOTERAPIA</a:t>
            </a:r>
          </a:p>
          <a:p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RETINOIDI</a:t>
            </a:r>
          </a:p>
          <a:p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VIT D </a:t>
            </a:r>
            <a:endParaRPr lang="it-I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NOSODOTERAPIA </a:t>
            </a:r>
          </a:p>
          <a:p>
            <a:endParaRPr lang="it-I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2756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7/79/Environmental_shotgun_sequencing.png/250px-Environmental_shotgun_sequenc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404664"/>
            <a:ext cx="7056784" cy="597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2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95736" y="1340787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L'</a:t>
            </a:r>
            <a:r>
              <a:rPr lang="it-IT" dirty="0" err="1"/>
              <a:t>Environmental</a:t>
            </a:r>
            <a:r>
              <a:rPr lang="it-IT" dirty="0"/>
              <a:t> </a:t>
            </a:r>
            <a:r>
              <a:rPr lang="it-IT" dirty="0" err="1"/>
              <a:t>Shotgun</a:t>
            </a:r>
            <a:r>
              <a:rPr lang="it-IT" dirty="0"/>
              <a:t> </a:t>
            </a:r>
            <a:r>
              <a:rPr lang="it-IT" dirty="0" err="1"/>
              <a:t>Sequencing</a:t>
            </a:r>
            <a:r>
              <a:rPr lang="it-IT" dirty="0"/>
              <a:t> (ESS). (A) </a:t>
            </a:r>
            <a:r>
              <a:rPr lang="it-IT" dirty="0" err="1"/>
              <a:t>CL'Environmental</a:t>
            </a:r>
            <a:r>
              <a:rPr lang="it-IT" dirty="0"/>
              <a:t> </a:t>
            </a:r>
            <a:r>
              <a:rPr lang="it-IT" dirty="0" err="1"/>
              <a:t>Shotgun</a:t>
            </a:r>
            <a:r>
              <a:rPr lang="it-IT" dirty="0"/>
              <a:t> </a:t>
            </a:r>
            <a:r>
              <a:rPr lang="it-IT" dirty="0" err="1"/>
              <a:t>Sequencing</a:t>
            </a:r>
            <a:r>
              <a:rPr lang="it-IT" dirty="0"/>
              <a:t> (ESS). (A) Campionamento dall'habitat; (B) Filtrazione delle particelle, tipicamente per grandezza; (C) Lisi ed estrazione del DNA; Clonazione e costruzione di una biblioteca; (E) sequenziamento dei cloni; (F) </a:t>
            </a:r>
            <a:r>
              <a:rPr lang="it-IT" dirty="0" err="1"/>
              <a:t>assemblamento</a:t>
            </a:r>
            <a:r>
              <a:rPr lang="it-IT" dirty="0"/>
              <a:t> della sequenza in </a:t>
            </a:r>
            <a:r>
              <a:rPr lang="it-IT" dirty="0" err="1"/>
              <a:t>contig</a:t>
            </a:r>
            <a:r>
              <a:rPr lang="it-IT" dirty="0"/>
              <a:t> e impalcature (</a:t>
            </a:r>
            <a:r>
              <a:rPr lang="it-IT" dirty="0" err="1"/>
              <a:t>scaffold</a:t>
            </a:r>
            <a:r>
              <a:rPr lang="it-IT" dirty="0"/>
              <a:t>)</a:t>
            </a:r>
            <a:r>
              <a:rPr lang="it-IT" dirty="0" err="1"/>
              <a:t>ampionamento</a:t>
            </a:r>
            <a:r>
              <a:rPr lang="it-IT" dirty="0"/>
              <a:t> dall'habitat; (B) Filtrazione delle particelle, tipicamente per grandezza; (C) Lisi ed estrazione del DNA; Clonazione e costruzione di una biblioteca; (E) sequenziamento dei cloni; (F) </a:t>
            </a:r>
            <a:r>
              <a:rPr lang="it-IT" dirty="0" err="1"/>
              <a:t>assemblamento</a:t>
            </a:r>
            <a:r>
              <a:rPr lang="it-IT" dirty="0"/>
              <a:t> della sequenza in </a:t>
            </a:r>
            <a:r>
              <a:rPr lang="it-IT" dirty="0" err="1"/>
              <a:t>contig</a:t>
            </a:r>
            <a:r>
              <a:rPr lang="it-IT" dirty="0"/>
              <a:t> e impalcature (</a:t>
            </a:r>
            <a:r>
              <a:rPr lang="it-IT" dirty="0" err="1"/>
              <a:t>scaffold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0740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9" y="178512"/>
            <a:ext cx="8424935" cy="663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41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747716"/>
            <a:ext cx="622935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0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MICRORNA 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 MOLECOLE DI 20 -24 NUCLEOTIDI DI RNA </a:t>
            </a:r>
            <a:endParaRPr lang="it-IT" dirty="0" smtClean="0"/>
          </a:p>
          <a:p>
            <a:pPr marL="0" indent="0">
              <a:buNone/>
            </a:pPr>
            <a:r>
              <a:rPr lang="it-IT" dirty="0"/>
              <a:t>QUINDI MOLTO PICCOLI CHE NON RAPPRESENTANO UN CODICE PER PRODURRE PROTEINE MA CHE CONTROLLANO LA TRADUZIONE DELL’RNA COPIATO SUL DNA, IN UNA PROTEINA </a:t>
            </a:r>
          </a:p>
        </p:txBody>
      </p:sp>
    </p:spTree>
    <p:extLst>
      <p:ext uri="{BB962C8B-B14F-4D97-AF65-F5344CB8AC3E}">
        <p14:creationId xmlns:p14="http://schemas.microsoft.com/office/powerpoint/2010/main" val="1003058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0"/>
            <a:ext cx="9229726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942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1266825"/>
            <a:ext cx="622935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41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447675"/>
            <a:ext cx="6229350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249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1404941"/>
            <a:ext cx="6229350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01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200025"/>
            <a:ext cx="882015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56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="" xmlns:a16="http://schemas.microsoft.com/office/drawing/2014/main" id="{F13C74B1-5B17-4795-BED0-7140497B44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="" xmlns:a16="http://schemas.microsoft.com/office/drawing/2014/main" id="{93BFBCEE-BD0D-D694-E415-346226936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1" y="195310"/>
            <a:ext cx="3276452" cy="6036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CELLULE SENTINELLA </a:t>
            </a:r>
          </a:p>
        </p:txBody>
      </p:sp>
      <p:sp>
        <p:nvSpPr>
          <p:cNvPr id="7" name="sketchy line">
            <a:extLst>
              <a:ext uri="{FF2B5EF4-FFF2-40B4-BE49-F238E27FC236}">
                <a16:creationId xmlns="" xmlns:a16="http://schemas.microsoft.com/office/drawing/2014/main" id="{D4974D33-8DC5-464E-8C6D-BE58F0669C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B7F368C1-300E-F6DD-3ADE-3CADF4803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736" y="944948"/>
            <a:ext cx="3182692" cy="492319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1=CELLULA EPITELIALE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2=MASTCELLULA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3=MACROFAGO E CELLULA DENDRITICA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4=GRANULOCITI NEUROFILI E BASOFILI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5=KILLER NATURALI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6=CELLULE LNFOIDI INNATE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7=FIBROBLASTI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8= CELLULE ENDOTELIALI 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="" xmlns:a16="http://schemas.microsoft.com/office/drawing/2014/main" id="{B3B03C63-53D5-41E1-9B55-519977636E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" r="1803"/>
          <a:stretch/>
        </p:blipFill>
        <p:spPr>
          <a:xfrm>
            <a:off x="3093480" y="-157306"/>
            <a:ext cx="6056759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050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2BC26D8-82FB-445E-AA49-62A77D7C1E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B3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B44330D-EA18-4254-AA95-EB49948539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Segnaposto contenuto 3">
            <a:extLst>
              <a:ext uri="{FF2B5EF4-FFF2-40B4-BE49-F238E27FC236}">
                <a16:creationId xmlns="" xmlns:a16="http://schemas.microsoft.com/office/drawing/2014/main" id="{01312BA6-668D-4C88-9531-399B7FE95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425" y="553722"/>
            <a:ext cx="5571274" cy="570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0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diagramma, mappa">
            <a:extLst>
              <a:ext uri="{FF2B5EF4-FFF2-40B4-BE49-F238E27FC236}">
                <a16:creationId xmlns="" xmlns:a16="http://schemas.microsoft.com/office/drawing/2014/main" id="{A4F6D6EB-F699-851B-5D3E-C649D55CA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" y="180976"/>
            <a:ext cx="7779544" cy="65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9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72884E4-1D8F-6098-6461-33AADA88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‘..</a:t>
            </a:r>
          </a:p>
        </p:txBody>
      </p:sp>
      <p:pic>
        <p:nvPicPr>
          <p:cNvPr id="5" name="Segnaposto contenuto 4" descr="Immagine che contiene testo, diagramma, Arte bambini, disegno">
            <a:extLst>
              <a:ext uri="{FF2B5EF4-FFF2-40B4-BE49-F238E27FC236}">
                <a16:creationId xmlns="" xmlns:a16="http://schemas.microsoft.com/office/drawing/2014/main" id="{B4393747-8493-369D-F40B-B84D57D8BA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8" y="365126"/>
            <a:ext cx="7886699" cy="6492875"/>
          </a:xfrm>
        </p:spPr>
      </p:pic>
    </p:spTree>
    <p:extLst>
      <p:ext uri="{BB962C8B-B14F-4D97-AF65-F5344CB8AC3E}">
        <p14:creationId xmlns:p14="http://schemas.microsoft.com/office/powerpoint/2010/main" val="3014273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QUESTIONE NANONTECNOLOGIE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798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95300"/>
            <a:ext cx="89916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035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34481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3577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8" y="2500316"/>
            <a:ext cx="340042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033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52550"/>
            <a:ext cx="6096000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066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923925"/>
            <a:ext cx="6515100" cy="501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086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519116"/>
            <a:ext cx="5314950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1698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9036495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513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114425"/>
            <a:ext cx="8524875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739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619125"/>
            <a:ext cx="5848350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2610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-23813"/>
            <a:ext cx="8905875" cy="690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7795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6"/>
            <a:ext cx="9144000" cy="612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675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VESCICOLE EXTRACELLULARI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RUOLO NELLA COMUNICAZIONE TRA CELLUEL DEL SISTEMA IMMUNITARIO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47182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3200" y="-685800"/>
            <a:ext cx="14630400" cy="822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684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409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249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250" y="-1123950"/>
            <a:ext cx="12382500" cy="910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478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41498"/>
            <a:ext cx="9753600" cy="721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it-IT" dirty="0" smtClean="0"/>
              <a:t>VESCICOLE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4508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NETOSI PRODOTTA DALLE CELLULE IMMUNITARIE </a:t>
            </a:r>
            <a:endParaRPr lang="it-IT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95488"/>
            <a:ext cx="575945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0281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663" y="-528638"/>
            <a:ext cx="12125326" cy="791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02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4981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1057275"/>
            <a:ext cx="7305675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70561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POLIFENOLI CONTRO IL COVID 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67765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CAPRIFOGLIO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CAPIFOLIC CP 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8509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964488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9135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286000" y="199785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/>
              <a:t>Sci Total </a:t>
            </a:r>
            <a:r>
              <a:rPr lang="it-IT" sz="2400" dirty="0" err="1"/>
              <a:t>Environnement</a:t>
            </a:r>
            <a:r>
              <a:rPr lang="it-IT" sz="2400" dirty="0"/>
              <a:t>. 2021 Ago 19;801:149719. </a:t>
            </a:r>
            <a:r>
              <a:rPr lang="it-IT" sz="2400" dirty="0" err="1"/>
              <a:t>doi</a:t>
            </a:r>
            <a:r>
              <a:rPr lang="it-IT" sz="2400" dirty="0"/>
              <a:t>: 10.1016/j.scitotenv.2021.149719</a:t>
            </a:r>
          </a:p>
          <a:p>
            <a:r>
              <a:rPr lang="it-IT" sz="2400" dirty="0"/>
              <a:t>Polifenoli e il loro potenziale ruolo nella lotta contro le malattie virali: una panoramica</a:t>
            </a:r>
          </a:p>
          <a:p>
            <a:r>
              <a:rPr lang="it-IT" sz="2400" dirty="0" err="1"/>
              <a:t>María</a:t>
            </a:r>
            <a:r>
              <a:rPr lang="it-IT" sz="2400" dirty="0"/>
              <a:t> Fernanda Montenegro-</a:t>
            </a:r>
            <a:r>
              <a:rPr lang="it-IT" sz="2400" dirty="0" err="1"/>
              <a:t>Landívar</a:t>
            </a:r>
            <a:r>
              <a:rPr lang="it-IT" sz="2400" dirty="0"/>
              <a:t> </a:t>
            </a:r>
            <a:r>
              <a:rPr lang="it-IT" sz="2400" dirty="0" err="1"/>
              <a:t>a,b</a:t>
            </a:r>
            <a:r>
              <a:rPr lang="it-IT" sz="2400" dirty="0"/>
              <a:t>, Paulina </a:t>
            </a:r>
            <a:r>
              <a:rPr lang="it-IT" sz="2400" dirty="0" err="1"/>
              <a:t>Tapia-Quirós</a:t>
            </a:r>
            <a:r>
              <a:rPr lang="it-IT" sz="2400" dirty="0"/>
              <a:t> </a:t>
            </a:r>
            <a:r>
              <a:rPr lang="it-IT" sz="2400" dirty="0" err="1"/>
              <a:t>a,b</a:t>
            </a:r>
            <a:r>
              <a:rPr lang="it-IT" sz="2400" dirty="0"/>
              <a:t>, </a:t>
            </a:r>
            <a:r>
              <a:rPr lang="it-IT" sz="2400" dirty="0" err="1"/>
              <a:t>Xanel</a:t>
            </a:r>
            <a:r>
              <a:rPr lang="it-IT" sz="2400" dirty="0"/>
              <a:t> </a:t>
            </a:r>
            <a:r>
              <a:rPr lang="it-IT" sz="2400" dirty="0" err="1"/>
              <a:t>Vecino</a:t>
            </a:r>
            <a:r>
              <a:rPr lang="it-IT" sz="2400" dirty="0"/>
              <a:t> </a:t>
            </a:r>
            <a:r>
              <a:rPr lang="it-IT" sz="2400" dirty="0" err="1"/>
              <a:t>a,b,c</a:t>
            </a:r>
            <a:r>
              <a:rPr lang="it-IT" sz="2400" dirty="0"/>
              <a:t>, </a:t>
            </a:r>
            <a:r>
              <a:rPr lang="it-IT" sz="2400" dirty="0" err="1"/>
              <a:t>Mònica</a:t>
            </a:r>
            <a:r>
              <a:rPr lang="it-IT" sz="2400" dirty="0"/>
              <a:t> </a:t>
            </a:r>
            <a:r>
              <a:rPr lang="it-IT" sz="2400" dirty="0" err="1"/>
              <a:t>Reig</a:t>
            </a:r>
            <a:r>
              <a:rPr lang="it-IT" sz="2400" dirty="0"/>
              <a:t> </a:t>
            </a:r>
            <a:r>
              <a:rPr lang="it-IT" sz="2400" dirty="0" err="1"/>
              <a:t>a,b</a:t>
            </a:r>
            <a:r>
              <a:rPr lang="it-IT" sz="2400" dirty="0"/>
              <a:t>, </a:t>
            </a:r>
            <a:r>
              <a:rPr lang="it-IT" sz="2400" dirty="0" err="1"/>
              <a:t>César</a:t>
            </a:r>
            <a:r>
              <a:rPr lang="it-IT" sz="2400" dirty="0"/>
              <a:t> </a:t>
            </a:r>
            <a:r>
              <a:rPr lang="it-IT" sz="2400" dirty="0" err="1"/>
              <a:t>Valderrama</a:t>
            </a:r>
            <a:r>
              <a:rPr lang="it-IT" sz="2400" dirty="0"/>
              <a:t> </a:t>
            </a:r>
            <a:r>
              <a:rPr lang="it-IT" sz="2400" dirty="0" err="1"/>
              <a:t>a,b</a:t>
            </a:r>
            <a:r>
              <a:rPr lang="it-IT" sz="2400" dirty="0"/>
              <a:t>, </a:t>
            </a:r>
            <a:r>
              <a:rPr lang="it-IT" sz="2400" dirty="0" err="1"/>
              <a:t>Mercè</a:t>
            </a:r>
            <a:r>
              <a:rPr lang="it-IT" sz="2400" dirty="0"/>
              <a:t> </a:t>
            </a:r>
            <a:r>
              <a:rPr lang="it-IT" sz="2400" dirty="0" err="1"/>
              <a:t>Granados</a:t>
            </a:r>
            <a:r>
              <a:rPr lang="it-IT" sz="2400" dirty="0"/>
              <a:t> d, José Luis Cortina </a:t>
            </a:r>
            <a:r>
              <a:rPr lang="it-IT" sz="2400" dirty="0" err="1"/>
              <a:t>a,b,e</a:t>
            </a:r>
            <a:r>
              <a:rPr lang="it-IT" sz="2400" dirty="0"/>
              <a:t>,⁎, Javier </a:t>
            </a:r>
            <a:r>
              <a:rPr lang="it-IT" sz="2400" dirty="0" err="1"/>
              <a:t>Saurina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623893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32678"/>
            <a:ext cx="8280920" cy="612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5862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Fig.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6" y="-5139952"/>
            <a:ext cx="8520881" cy="1226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9706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1927</TotalTime>
  <Words>348</Words>
  <Application>Microsoft Office PowerPoint</Application>
  <PresentationFormat>Presentazione su schermo (4:3)</PresentationFormat>
  <Paragraphs>49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Titoli diapositive</vt:lpstr>
      </vt:variant>
      <vt:variant>
        <vt:i4>45</vt:i4>
      </vt:variant>
    </vt:vector>
  </HeadingPairs>
  <TitlesOfParts>
    <vt:vector size="50" baseType="lpstr">
      <vt:lpstr>Tema di Office</vt:lpstr>
      <vt:lpstr>1_Tema di Office</vt:lpstr>
      <vt:lpstr>2_Tema di Office</vt:lpstr>
      <vt:lpstr>3_Tema di Office</vt:lpstr>
      <vt:lpstr>4_Tema di Office</vt:lpstr>
      <vt:lpstr>COVID CHE FARE</vt:lpstr>
      <vt:lpstr>  </vt:lpstr>
      <vt:lpstr>DEFINIZIONE DI COVID</vt:lpstr>
      <vt:lpstr>STRATEGIA TERAPEUTICA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MICRORNA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CELLULE SENTINELLA </vt:lpstr>
      <vt:lpstr>Presentazione standard di PowerPoint</vt:lpstr>
      <vt:lpstr>Presentazione standard di PowerPoint</vt:lpstr>
      <vt:lpstr>‘..</vt:lpstr>
      <vt:lpstr>QUESTIONE NANONTECNOLOGIE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VESCICOLE EXTRACELLULARI </vt:lpstr>
      <vt:lpstr>Presentazione standard di PowerPoint</vt:lpstr>
      <vt:lpstr>Presentazione standard di PowerPoint</vt:lpstr>
      <vt:lpstr>Presentazione standard di PowerPoint</vt:lpstr>
      <vt:lpstr>VESCICOLE</vt:lpstr>
      <vt:lpstr>NETOSI PRODOTTA DALLE CELLULE IMMUNITARIE </vt:lpstr>
      <vt:lpstr>Presentazione standard di PowerPoint</vt:lpstr>
      <vt:lpstr>Presentazione standard di PowerPoint</vt:lpstr>
      <vt:lpstr>Presentazione standard di PowerPoint</vt:lpstr>
      <vt:lpstr>POLIFENOLI CONTRO IL COVID </vt:lpstr>
      <vt:lpstr>CAPRIFOGLIO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VINCENZO ESPOSITO</dc:creator>
  <cp:lastModifiedBy>39340</cp:lastModifiedBy>
  <cp:revision>47</cp:revision>
  <dcterms:created xsi:type="dcterms:W3CDTF">2026-04-02T17:54:24Z</dcterms:created>
  <dcterms:modified xsi:type="dcterms:W3CDTF">2026-04-21T16:29:43Z</dcterms:modified>
</cp:coreProperties>
</file>